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Kollektif" panose="020B0604020202020204" charset="0"/>
      <p:regular r:id="rId14"/>
    </p:embeddedFont>
    <p:embeddedFont>
      <p:font typeface="Kollektif Bold" panose="020B0604020202020204" charset="0"/>
      <p:regular r:id="rId15"/>
    </p:embeddedFont>
    <p:embeddedFont>
      <p:font typeface="Yeseva One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7ADE8-8A9E-48A4-BE97-9A3FE8B10A07}" type="datetimeFigureOut">
              <a:rPr lang="en-IN" smtClean="0"/>
              <a:t>06-07-2024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8F229-8982-4928-8F76-64279286A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2688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8F229-8982-4928-8F76-64279286A00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05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30184" y="4845467"/>
            <a:ext cx="7351517" cy="6161908"/>
          </a:xfrm>
          <a:custGeom>
            <a:avLst/>
            <a:gdLst/>
            <a:ahLst/>
            <a:cxnLst/>
            <a:rect l="l" t="t" r="r" b="b"/>
            <a:pathLst>
              <a:path w="7351517" h="6161908">
                <a:moveTo>
                  <a:pt x="0" y="0"/>
                </a:moveTo>
                <a:lnTo>
                  <a:pt x="7351517" y="0"/>
                </a:lnTo>
                <a:lnTo>
                  <a:pt x="7351517" y="6161908"/>
                </a:lnTo>
                <a:lnTo>
                  <a:pt x="0" y="6161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80596" y="3683722"/>
            <a:ext cx="10726808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YOUTUBE SONGS DATA</a:t>
            </a:r>
          </a:p>
        </p:txBody>
      </p:sp>
      <p:sp>
        <p:nvSpPr>
          <p:cNvPr id="5" name="Freeform 5"/>
          <p:cNvSpPr/>
          <p:nvPr/>
        </p:nvSpPr>
        <p:spPr>
          <a:xfrm rot="1057904" flipH="1">
            <a:off x="13907800" y="625481"/>
            <a:ext cx="4971166" cy="4350613"/>
          </a:xfrm>
          <a:custGeom>
            <a:avLst/>
            <a:gdLst/>
            <a:ahLst/>
            <a:cxnLst/>
            <a:rect l="l" t="t" r="r" b="b"/>
            <a:pathLst>
              <a:path w="4971166" h="4350613">
                <a:moveTo>
                  <a:pt x="4971166" y="0"/>
                </a:moveTo>
                <a:lnTo>
                  <a:pt x="0" y="0"/>
                </a:lnTo>
                <a:lnTo>
                  <a:pt x="0" y="4350614"/>
                </a:lnTo>
                <a:lnTo>
                  <a:pt x="4971166" y="4350614"/>
                </a:lnTo>
                <a:lnTo>
                  <a:pt x="497116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 flipV="1">
            <a:off x="13147387" y="9258300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2115800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11084213" y="945616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-4910060" y="-3852949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0" y="4881649"/>
                </a:moveTo>
                <a:lnTo>
                  <a:pt x="10287000" y="4881649"/>
                </a:lnTo>
                <a:lnTo>
                  <a:pt x="10287000" y="0"/>
                </a:lnTo>
                <a:lnTo>
                  <a:pt x="0" y="0"/>
                </a:lnTo>
                <a:lnTo>
                  <a:pt x="0" y="488164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454313" y="1861936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12690187" y="302351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175498" y="6032249"/>
            <a:ext cx="1227496" cy="1227496"/>
          </a:xfrm>
          <a:custGeom>
            <a:avLst/>
            <a:gdLst/>
            <a:ahLst/>
            <a:cxnLst/>
            <a:rect l="l" t="t" r="r" b="b"/>
            <a:pathLst>
              <a:path w="1227496" h="1227496">
                <a:moveTo>
                  <a:pt x="0" y="0"/>
                </a:moveTo>
                <a:lnTo>
                  <a:pt x="1227495" y="0"/>
                </a:lnTo>
                <a:lnTo>
                  <a:pt x="1227495" y="1227495"/>
                </a:lnTo>
                <a:lnTo>
                  <a:pt x="0" y="12274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238909" y="3484700"/>
            <a:ext cx="5778053" cy="1658800"/>
          </a:xfrm>
          <a:custGeom>
            <a:avLst/>
            <a:gdLst/>
            <a:ahLst/>
            <a:cxnLst/>
            <a:rect l="l" t="t" r="r" b="b"/>
            <a:pathLst>
              <a:path w="5778053" h="1658800">
                <a:moveTo>
                  <a:pt x="0" y="0"/>
                </a:moveTo>
                <a:lnTo>
                  <a:pt x="5778053" y="0"/>
                </a:lnTo>
                <a:lnTo>
                  <a:pt x="5778053" y="1658800"/>
                </a:lnTo>
                <a:lnTo>
                  <a:pt x="0" y="1658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249" t="-224102" b="-3554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02208" y="2293448"/>
            <a:ext cx="10726808" cy="826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4"/>
              </a:lnSpc>
              <a:spcBef>
                <a:spcPct val="0"/>
              </a:spcBef>
            </a:pPr>
            <a:r>
              <a:rPr lang="en-US" sz="4549" dirty="0">
                <a:solidFill>
                  <a:srgbClr val="C5E5E0"/>
                </a:solidFill>
                <a:latin typeface="Kollektif"/>
                <a:ea typeface="Kollektif"/>
                <a:cs typeface="Kollektif"/>
                <a:sym typeface="Kollektif"/>
              </a:rPr>
              <a:t>Analysis Of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80596" y="6503122"/>
            <a:ext cx="10726808" cy="826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4"/>
              </a:lnSpc>
              <a:spcBef>
                <a:spcPct val="0"/>
              </a:spcBef>
            </a:pPr>
            <a:r>
              <a:rPr lang="en-US" sz="4549">
                <a:solidFill>
                  <a:srgbClr val="C5E5E0"/>
                </a:solidFill>
                <a:latin typeface="Kollektif"/>
                <a:ea typeface="Kollektif"/>
                <a:cs typeface="Kollektif"/>
                <a:sym typeface="Kollektif"/>
              </a:rPr>
              <a:t>Using POWER BI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>
            <a:off x="-6555625" y="-2440825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 flipH="1">
            <a:off x="14556625" y="7846175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1876" y="5597071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1876" y="6628658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6"/>
                </a:lnTo>
                <a:lnTo>
                  <a:pt x="0" y="5743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1639711">
            <a:off x="2810809" y="3855735"/>
            <a:ext cx="14705854" cy="439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THANK</a:t>
            </a:r>
          </a:p>
          <a:p>
            <a:pPr algn="ctr">
              <a:lnSpc>
                <a:spcPts val="8640"/>
              </a:lnSpc>
            </a:pPr>
            <a:endParaRPr lang="en-US" sz="72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YOU!</a:t>
            </a:r>
          </a:p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endParaRPr lang="en-US" sz="7200">
              <a:solidFill>
                <a:srgbClr val="174076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31421" y="1370223"/>
            <a:ext cx="10863257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Learning Goals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69088" y="4518699"/>
            <a:ext cx="4656065" cy="4517203"/>
            <a:chOff x="0" y="0"/>
            <a:chExt cx="4235308" cy="41089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35309" cy="4108995"/>
            </a:xfrm>
            <a:custGeom>
              <a:avLst/>
              <a:gdLst/>
              <a:ahLst/>
              <a:cxnLst/>
              <a:rect l="l" t="t" r="r" b="b"/>
              <a:pathLst>
                <a:path w="4235309" h="4108995">
                  <a:moveTo>
                    <a:pt x="4110848" y="4108995"/>
                  </a:moveTo>
                  <a:lnTo>
                    <a:pt x="124460" y="4108995"/>
                  </a:lnTo>
                  <a:cubicBezTo>
                    <a:pt x="55880" y="4108995"/>
                    <a:pt x="0" y="4053115"/>
                    <a:pt x="0" y="3984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10848" y="0"/>
                  </a:lnTo>
                  <a:cubicBezTo>
                    <a:pt x="4179428" y="0"/>
                    <a:pt x="4235309" y="55880"/>
                    <a:pt x="4235309" y="124460"/>
                  </a:cubicBezTo>
                  <a:lnTo>
                    <a:pt x="4235309" y="3984535"/>
                  </a:lnTo>
                  <a:cubicBezTo>
                    <a:pt x="4235309" y="4053115"/>
                    <a:pt x="4179428" y="4108995"/>
                    <a:pt x="4110848" y="41089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815968" y="4518699"/>
            <a:ext cx="4656065" cy="4517203"/>
            <a:chOff x="0" y="0"/>
            <a:chExt cx="4235308" cy="41089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35309" cy="4108995"/>
            </a:xfrm>
            <a:custGeom>
              <a:avLst/>
              <a:gdLst/>
              <a:ahLst/>
              <a:cxnLst/>
              <a:rect l="l" t="t" r="r" b="b"/>
              <a:pathLst>
                <a:path w="4235309" h="4108995">
                  <a:moveTo>
                    <a:pt x="4110848" y="4108995"/>
                  </a:moveTo>
                  <a:lnTo>
                    <a:pt x="124460" y="4108995"/>
                  </a:lnTo>
                  <a:cubicBezTo>
                    <a:pt x="55880" y="4108995"/>
                    <a:pt x="0" y="4053115"/>
                    <a:pt x="0" y="3984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10848" y="0"/>
                  </a:lnTo>
                  <a:cubicBezTo>
                    <a:pt x="4179428" y="0"/>
                    <a:pt x="4235309" y="55880"/>
                    <a:pt x="4235309" y="124460"/>
                  </a:cubicBezTo>
                  <a:lnTo>
                    <a:pt x="4235309" y="3984535"/>
                  </a:lnTo>
                  <a:cubicBezTo>
                    <a:pt x="4235309" y="4053115"/>
                    <a:pt x="4179428" y="4108995"/>
                    <a:pt x="4110848" y="41089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062848" y="4518699"/>
            <a:ext cx="4656065" cy="4517203"/>
            <a:chOff x="0" y="0"/>
            <a:chExt cx="4235308" cy="41089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35309" cy="4108995"/>
            </a:xfrm>
            <a:custGeom>
              <a:avLst/>
              <a:gdLst/>
              <a:ahLst/>
              <a:cxnLst/>
              <a:rect l="l" t="t" r="r" b="b"/>
              <a:pathLst>
                <a:path w="4235309" h="4108995">
                  <a:moveTo>
                    <a:pt x="4110848" y="4108995"/>
                  </a:moveTo>
                  <a:lnTo>
                    <a:pt x="124460" y="4108995"/>
                  </a:lnTo>
                  <a:cubicBezTo>
                    <a:pt x="55880" y="4108995"/>
                    <a:pt x="0" y="4053115"/>
                    <a:pt x="0" y="39845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10848" y="0"/>
                  </a:lnTo>
                  <a:cubicBezTo>
                    <a:pt x="4179428" y="0"/>
                    <a:pt x="4235309" y="55880"/>
                    <a:pt x="4235309" y="124460"/>
                  </a:cubicBezTo>
                  <a:lnTo>
                    <a:pt x="4235309" y="3984535"/>
                  </a:lnTo>
                  <a:cubicBezTo>
                    <a:pt x="4235309" y="4053115"/>
                    <a:pt x="4179428" y="4108995"/>
                    <a:pt x="4110848" y="41089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071156" y="5328866"/>
            <a:ext cx="3651928" cy="285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Interactive Power BI dashboards showcasing visualizations of YouTube song data trends.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47488" y="5482090"/>
            <a:ext cx="3631125" cy="238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Reports detailing channel and content analysis, temporal trends, and user engagement insights.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95982" y="5328866"/>
            <a:ext cx="3661660" cy="285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Recommendations for content creators and stakeholders to enhance YouTube song video performance.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069152" y="3690791"/>
            <a:ext cx="1279841" cy="1279841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3257140" y="3659704"/>
            <a:ext cx="903865" cy="112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0"/>
              </a:lnSpc>
            </a:pPr>
            <a:r>
              <a:rPr lang="en-US" sz="5968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504080" y="3690791"/>
            <a:ext cx="1279841" cy="1279841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8692067" y="3659704"/>
            <a:ext cx="903865" cy="112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370"/>
              </a:lnSpc>
              <a:spcBef>
                <a:spcPct val="0"/>
              </a:spcBef>
            </a:pPr>
            <a:r>
              <a:rPr lang="en-US" sz="5968" u="none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748507" y="3690791"/>
            <a:ext cx="1279841" cy="1279841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4946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936495" y="3659704"/>
            <a:ext cx="903865" cy="112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370"/>
              </a:lnSpc>
              <a:spcBef>
                <a:spcPct val="0"/>
              </a:spcBef>
            </a:pPr>
            <a:r>
              <a:rPr lang="en-US" sz="5968" u="none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3</a:t>
            </a:r>
          </a:p>
        </p:txBody>
      </p:sp>
      <p:sp>
        <p:nvSpPr>
          <p:cNvPr id="22" name="Freeform 22"/>
          <p:cNvSpPr/>
          <p:nvPr/>
        </p:nvSpPr>
        <p:spPr>
          <a:xfrm rot="1303138">
            <a:off x="-715738" y="-192375"/>
            <a:ext cx="3937077" cy="4402831"/>
          </a:xfrm>
          <a:custGeom>
            <a:avLst/>
            <a:gdLst/>
            <a:ahLst/>
            <a:cxnLst/>
            <a:rect l="l" t="t" r="r" b="b"/>
            <a:pathLst>
              <a:path w="3937077" h="4402831">
                <a:moveTo>
                  <a:pt x="0" y="0"/>
                </a:moveTo>
                <a:lnTo>
                  <a:pt x="3937077" y="0"/>
                </a:lnTo>
                <a:lnTo>
                  <a:pt x="3937077" y="4402831"/>
                </a:lnTo>
                <a:lnTo>
                  <a:pt x="0" y="44028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342631" flipH="1">
            <a:off x="15051709" y="-203842"/>
            <a:ext cx="3937077" cy="4402831"/>
          </a:xfrm>
          <a:custGeom>
            <a:avLst/>
            <a:gdLst/>
            <a:ahLst/>
            <a:cxnLst/>
            <a:rect l="l" t="t" r="r" b="b"/>
            <a:pathLst>
              <a:path w="3937077" h="4402831">
                <a:moveTo>
                  <a:pt x="3937077" y="0"/>
                </a:moveTo>
                <a:lnTo>
                  <a:pt x="0" y="0"/>
                </a:lnTo>
                <a:lnTo>
                  <a:pt x="0" y="4402831"/>
                </a:lnTo>
                <a:lnTo>
                  <a:pt x="3937077" y="4402831"/>
                </a:lnTo>
                <a:lnTo>
                  <a:pt x="39370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8047" y="467100"/>
            <a:ext cx="8783822" cy="9521395"/>
          </a:xfrm>
          <a:custGeom>
            <a:avLst/>
            <a:gdLst/>
            <a:ahLst/>
            <a:cxnLst/>
            <a:rect l="l" t="t" r="r" b="b"/>
            <a:pathLst>
              <a:path w="8783822" h="9521395">
                <a:moveTo>
                  <a:pt x="0" y="0"/>
                </a:moveTo>
                <a:lnTo>
                  <a:pt x="8783822" y="0"/>
                </a:lnTo>
                <a:lnTo>
                  <a:pt x="8783822" y="9521395"/>
                </a:lnTo>
                <a:lnTo>
                  <a:pt x="0" y="9521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405687" y="3568552"/>
            <a:ext cx="7853613" cy="2463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70"/>
              </a:lnSpc>
            </a:pPr>
            <a:r>
              <a:rPr lang="en-US" sz="870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Defining the Dataset</a:t>
            </a:r>
          </a:p>
        </p:txBody>
      </p:sp>
      <p:sp>
        <p:nvSpPr>
          <p:cNvPr id="5" name="Freeform 5"/>
          <p:cNvSpPr/>
          <p:nvPr/>
        </p:nvSpPr>
        <p:spPr>
          <a:xfrm rot="-7637014">
            <a:off x="16586871" y="7778464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455823">
            <a:off x="16468936" y="741507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6" y="0"/>
                </a:lnTo>
                <a:lnTo>
                  <a:pt x="574386" y="574386"/>
                </a:lnTo>
                <a:lnTo>
                  <a:pt x="0" y="5743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129300">
            <a:off x="281360" y="250413"/>
            <a:ext cx="433373" cy="433373"/>
          </a:xfrm>
          <a:custGeom>
            <a:avLst/>
            <a:gdLst/>
            <a:ahLst/>
            <a:cxnLst/>
            <a:rect l="l" t="t" r="r" b="b"/>
            <a:pathLst>
              <a:path w="433373" h="433373">
                <a:moveTo>
                  <a:pt x="0" y="0"/>
                </a:moveTo>
                <a:lnTo>
                  <a:pt x="433374" y="0"/>
                </a:lnTo>
                <a:lnTo>
                  <a:pt x="433374" y="433374"/>
                </a:lnTo>
                <a:lnTo>
                  <a:pt x="0" y="433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56110" y="1605004"/>
            <a:ext cx="7467695" cy="512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sz="3228">
                <a:solidFill>
                  <a:srgbClr val="FFF7E3"/>
                </a:solidFill>
                <a:latin typeface="Canva Sans"/>
                <a:ea typeface="Canva Sans"/>
                <a:cs typeface="Canva Sans"/>
                <a:sym typeface="Canva Sans"/>
              </a:rPr>
              <a:t>A comprehensive analysis of YouTube songs data using Power BI.</a:t>
            </a:r>
          </a:p>
          <a:p>
            <a:pPr algn="ctr">
              <a:lnSpc>
                <a:spcPts val="4519"/>
              </a:lnSpc>
            </a:pPr>
            <a:r>
              <a:rPr lang="en-US" sz="3228">
                <a:solidFill>
                  <a:srgbClr val="FFF7E3"/>
                </a:solidFill>
                <a:latin typeface="Canva Sans"/>
                <a:ea typeface="Canva Sans"/>
                <a:cs typeface="Canva Sans"/>
                <a:sym typeface="Canva Sans"/>
              </a:rPr>
              <a:t>The dataset contains key attributes such as </a:t>
            </a:r>
            <a:r>
              <a:rPr lang="en-US" sz="3228">
                <a:solidFill>
                  <a:srgbClr val="E7FFE3"/>
                </a:solidFill>
                <a:latin typeface="Canva Sans"/>
                <a:ea typeface="Canva Sans"/>
                <a:cs typeface="Canva Sans"/>
                <a:sym typeface="Canva Sans"/>
              </a:rPr>
              <a:t>video ID</a:t>
            </a:r>
            <a:r>
              <a:rPr lang="en-US" sz="3228">
                <a:solidFill>
                  <a:srgbClr val="FFF7E3"/>
                </a:solidFill>
                <a:latin typeface="Canva Sans"/>
                <a:ea typeface="Canva Sans"/>
                <a:cs typeface="Canva Sans"/>
                <a:sym typeface="Canva Sans"/>
              </a:rPr>
              <a:t>, channel title, title, description, tags, published date,</a:t>
            </a:r>
          </a:p>
          <a:p>
            <a:pPr algn="ctr">
              <a:lnSpc>
                <a:spcPts val="4519"/>
              </a:lnSpc>
            </a:pPr>
            <a:r>
              <a:rPr lang="en-US" sz="3228">
                <a:solidFill>
                  <a:srgbClr val="FFF7E3"/>
                </a:solidFill>
                <a:latin typeface="Canva Sans"/>
                <a:ea typeface="Canva Sans"/>
                <a:cs typeface="Canva Sans"/>
                <a:sym typeface="Canva Sans"/>
              </a:rPr>
              <a:t>view count, like count, favorite count, comment count, video duration, video definition, and caption </a:t>
            </a:r>
          </a:p>
          <a:p>
            <a:pPr algn="ctr">
              <a:lnSpc>
                <a:spcPts val="4519"/>
              </a:lnSpc>
            </a:pPr>
            <a:r>
              <a:rPr lang="en-US" sz="3228">
                <a:solidFill>
                  <a:srgbClr val="FFF7E3"/>
                </a:solidFill>
                <a:latin typeface="Canva Sans"/>
                <a:ea typeface="Canva Sans"/>
                <a:cs typeface="Canva Sans"/>
                <a:sym typeface="Canva Sans"/>
              </a:rPr>
              <a:t>details.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r="-48" b="-38974"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>
            <a:off x="10713945" y="2548639"/>
            <a:ext cx="10968558" cy="5205079"/>
          </a:xfrm>
          <a:custGeom>
            <a:avLst/>
            <a:gdLst/>
            <a:ahLst/>
            <a:cxnLst/>
            <a:rect l="l" t="t" r="r" b="b"/>
            <a:pathLst>
              <a:path w="10968558" h="5205079">
                <a:moveTo>
                  <a:pt x="10968558" y="0"/>
                </a:moveTo>
                <a:lnTo>
                  <a:pt x="0" y="0"/>
                </a:lnTo>
                <a:lnTo>
                  <a:pt x="0" y="5205079"/>
                </a:lnTo>
                <a:lnTo>
                  <a:pt x="10968558" y="5205079"/>
                </a:lnTo>
                <a:lnTo>
                  <a:pt x="109685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607080"/>
            <a:ext cx="11554718" cy="4453038"/>
            <a:chOff x="0" y="0"/>
            <a:chExt cx="3043218" cy="11728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43218" cy="1172816"/>
            </a:xfrm>
            <a:custGeom>
              <a:avLst/>
              <a:gdLst/>
              <a:ahLst/>
              <a:cxnLst/>
              <a:rect l="l" t="t" r="r" b="b"/>
              <a:pathLst>
                <a:path w="3043218" h="1172816">
                  <a:moveTo>
                    <a:pt x="0" y="0"/>
                  </a:moveTo>
                  <a:lnTo>
                    <a:pt x="3043218" y="0"/>
                  </a:lnTo>
                  <a:lnTo>
                    <a:pt x="3043218" y="1172816"/>
                  </a:lnTo>
                  <a:lnTo>
                    <a:pt x="0" y="1172816"/>
                  </a:lnTo>
                  <a:close/>
                </a:path>
              </a:pathLst>
            </a:custGeom>
            <a:solidFill>
              <a:srgbClr val="C5E5D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3043218" cy="1239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09535" y="3211367"/>
            <a:ext cx="11273883" cy="454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7"/>
              </a:lnSpc>
            </a:pPr>
            <a:r>
              <a:rPr lang="en-US" sz="3051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</a:p>
          <a:p>
            <a:pPr algn="l">
              <a:lnSpc>
                <a:spcPts val="4577"/>
              </a:lnSpc>
            </a:pPr>
            <a:r>
              <a:rPr lang="en-US" sz="3051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1. What song reached the most likes, comments or views?</a:t>
            </a:r>
          </a:p>
          <a:p>
            <a:pPr algn="l">
              <a:lnSpc>
                <a:spcPts val="4577"/>
              </a:lnSpc>
            </a:pPr>
            <a:r>
              <a:rPr lang="en-US" sz="3051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2. How do they engage the viewer? </a:t>
            </a:r>
          </a:p>
          <a:p>
            <a:pPr algn="l">
              <a:lnSpc>
                <a:spcPts val="4577"/>
              </a:lnSpc>
            </a:pPr>
            <a:r>
              <a:rPr lang="en-US" sz="3051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3. What are the frequent hours for posting the content?</a:t>
            </a:r>
          </a:p>
          <a:p>
            <a:pPr algn="l">
              <a:lnSpc>
                <a:spcPts val="4577"/>
              </a:lnSpc>
            </a:pPr>
            <a:r>
              <a:rPr lang="en-US" sz="3051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4. What is the most used tag?</a:t>
            </a:r>
          </a:p>
          <a:p>
            <a:pPr algn="l">
              <a:lnSpc>
                <a:spcPts val="4577"/>
              </a:lnSpc>
            </a:pPr>
            <a:r>
              <a:rPr lang="en-US" sz="3051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5. Frequent hours of most engagement</a:t>
            </a:r>
          </a:p>
          <a:p>
            <a:pPr marL="0" lvl="0" indent="0" algn="l">
              <a:lnSpc>
                <a:spcPts val="4577"/>
              </a:lnSpc>
              <a:spcBef>
                <a:spcPct val="0"/>
              </a:spcBef>
            </a:pPr>
            <a:r>
              <a:rPr lang="en-US" sz="3051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6. Finding the Year, month, Day &amp; hour of a trending particular video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007739"/>
            <a:ext cx="1034336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Points to ponder</a:t>
            </a:r>
          </a:p>
        </p:txBody>
      </p:sp>
      <p:sp>
        <p:nvSpPr>
          <p:cNvPr id="9" name="Freeform 9"/>
          <p:cNvSpPr/>
          <p:nvPr/>
        </p:nvSpPr>
        <p:spPr>
          <a:xfrm>
            <a:off x="11977741" y="1028700"/>
            <a:ext cx="6922039" cy="7681510"/>
          </a:xfrm>
          <a:custGeom>
            <a:avLst/>
            <a:gdLst/>
            <a:ahLst/>
            <a:cxnLst/>
            <a:rect l="l" t="t" r="r" b="b"/>
            <a:pathLst>
              <a:path w="6922039" h="7681510">
                <a:moveTo>
                  <a:pt x="0" y="0"/>
                </a:moveTo>
                <a:lnTo>
                  <a:pt x="6922039" y="0"/>
                </a:lnTo>
                <a:lnTo>
                  <a:pt x="6922039" y="7681510"/>
                </a:lnTo>
                <a:lnTo>
                  <a:pt x="0" y="76815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160042" y="2543238"/>
            <a:ext cx="13967915" cy="6715062"/>
            <a:chOff x="0" y="0"/>
            <a:chExt cx="3678793" cy="17685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78793" cy="1768576"/>
            </a:xfrm>
            <a:custGeom>
              <a:avLst/>
              <a:gdLst/>
              <a:ahLst/>
              <a:cxnLst/>
              <a:rect l="l" t="t" r="r" b="b"/>
              <a:pathLst>
                <a:path w="3678793" h="1768576">
                  <a:moveTo>
                    <a:pt x="0" y="0"/>
                  </a:moveTo>
                  <a:lnTo>
                    <a:pt x="3678793" y="0"/>
                  </a:lnTo>
                  <a:lnTo>
                    <a:pt x="3678793" y="1768576"/>
                  </a:lnTo>
                  <a:lnTo>
                    <a:pt x="0" y="1768576"/>
                  </a:lnTo>
                  <a:close/>
                </a:path>
              </a:pathLst>
            </a:custGeom>
            <a:solidFill>
              <a:srgbClr val="C5E5D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3678793" cy="1835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46489" y="2875481"/>
            <a:ext cx="12995022" cy="592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7"/>
              </a:lnSpc>
            </a:pPr>
            <a:r>
              <a:rPr lang="en-US" sz="2884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This project aims to conduct a comprehensive analysis of YouTube songs data using Power BI. Power BI is a business analytic service provided by Microsoft.</a:t>
            </a:r>
          </a:p>
          <a:p>
            <a:pPr algn="ctr">
              <a:lnSpc>
                <a:spcPts val="4327"/>
              </a:lnSpc>
            </a:pPr>
            <a:r>
              <a:rPr lang="en-US" sz="2884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We have used Power BI to clean data, transformed data, added &amp; deleted relevant columns according to the need of the Analysis. </a:t>
            </a:r>
          </a:p>
          <a:p>
            <a:pPr algn="ctr">
              <a:lnSpc>
                <a:spcPts val="4327"/>
              </a:lnSpc>
            </a:pPr>
            <a:r>
              <a:rPr lang="en-US" sz="2884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  The goal is to utilize Power BI to create insightful visualizations and reports that provide a deeper</a:t>
            </a:r>
          </a:p>
          <a:p>
            <a:pPr algn="ctr">
              <a:lnSpc>
                <a:spcPts val="4327"/>
              </a:lnSpc>
            </a:pPr>
            <a:r>
              <a:rPr lang="en-US" sz="2884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understanding of YouTube songs' performance, popularity, and user engagement. The analysis aims to</a:t>
            </a:r>
          </a:p>
          <a:p>
            <a:pPr algn="ctr">
              <a:lnSpc>
                <a:spcPts val="4327"/>
              </a:lnSpc>
            </a:pPr>
            <a:r>
              <a:rPr lang="en-US" sz="2884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uncover trends, preferences, and patterns in the data to aid content creators and stakeholders in</a:t>
            </a:r>
          </a:p>
          <a:p>
            <a:pPr marL="0" lvl="0" indent="0" algn="ctr">
              <a:lnSpc>
                <a:spcPts val="4327"/>
              </a:lnSpc>
              <a:spcBef>
                <a:spcPct val="0"/>
              </a:spcBef>
            </a:pPr>
            <a:r>
              <a:rPr lang="en-US" sz="2884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optimizing their YouTube song content.</a:t>
            </a:r>
          </a:p>
        </p:txBody>
      </p:sp>
      <p:sp>
        <p:nvSpPr>
          <p:cNvPr id="7" name="Freeform 7"/>
          <p:cNvSpPr/>
          <p:nvPr/>
        </p:nvSpPr>
        <p:spPr>
          <a:xfrm rot="5400000" flipH="1">
            <a:off x="-6555625" y="-2440825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 flipH="1">
            <a:off x="14556625" y="7846175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1876" y="5597071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21876" y="6628658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6"/>
                </a:lnTo>
                <a:lnTo>
                  <a:pt x="0" y="5743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91073" y="1019175"/>
            <a:ext cx="1470585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OVERVIEW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27835" y="2493415"/>
            <a:ext cx="7422123" cy="987623"/>
            <a:chOff x="0" y="0"/>
            <a:chExt cx="7828070" cy="10416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28069" cy="1041641"/>
            </a:xfrm>
            <a:custGeom>
              <a:avLst/>
              <a:gdLst/>
              <a:ahLst/>
              <a:cxnLst/>
              <a:rect l="l" t="t" r="r" b="b"/>
              <a:pathLst>
                <a:path w="7828069" h="1041641">
                  <a:moveTo>
                    <a:pt x="7703610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03610" y="0"/>
                  </a:lnTo>
                  <a:cubicBezTo>
                    <a:pt x="7772190" y="0"/>
                    <a:pt x="7828069" y="55880"/>
                    <a:pt x="7828069" y="124460"/>
                  </a:cubicBezTo>
                  <a:lnTo>
                    <a:pt x="7828069" y="917181"/>
                  </a:lnTo>
                  <a:cubicBezTo>
                    <a:pt x="7828069" y="985761"/>
                    <a:pt x="7772190" y="1041641"/>
                    <a:pt x="7703610" y="1041641"/>
                  </a:cubicBezTo>
                  <a:close/>
                </a:path>
              </a:pathLst>
            </a:custGeom>
            <a:solidFill>
              <a:srgbClr val="C5E5DE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327835" y="3774980"/>
            <a:ext cx="7422123" cy="987623"/>
            <a:chOff x="0" y="0"/>
            <a:chExt cx="7828070" cy="10416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28069" cy="1041641"/>
            </a:xfrm>
            <a:custGeom>
              <a:avLst/>
              <a:gdLst/>
              <a:ahLst/>
              <a:cxnLst/>
              <a:rect l="l" t="t" r="r" b="b"/>
              <a:pathLst>
                <a:path w="7828069" h="1041641">
                  <a:moveTo>
                    <a:pt x="7703610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03610" y="0"/>
                  </a:lnTo>
                  <a:cubicBezTo>
                    <a:pt x="7772190" y="0"/>
                    <a:pt x="7828069" y="55880"/>
                    <a:pt x="7828069" y="124460"/>
                  </a:cubicBezTo>
                  <a:lnTo>
                    <a:pt x="7828069" y="917181"/>
                  </a:lnTo>
                  <a:cubicBezTo>
                    <a:pt x="7828069" y="985761"/>
                    <a:pt x="7772190" y="1041641"/>
                    <a:pt x="7703610" y="1041641"/>
                  </a:cubicBezTo>
                  <a:close/>
                </a:path>
              </a:pathLst>
            </a:custGeom>
            <a:solidFill>
              <a:srgbClr val="C5E5DE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327835" y="5056546"/>
            <a:ext cx="7422123" cy="987623"/>
            <a:chOff x="0" y="0"/>
            <a:chExt cx="7828070" cy="10416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28069" cy="1041641"/>
            </a:xfrm>
            <a:custGeom>
              <a:avLst/>
              <a:gdLst/>
              <a:ahLst/>
              <a:cxnLst/>
              <a:rect l="l" t="t" r="r" b="b"/>
              <a:pathLst>
                <a:path w="7828069" h="1041641">
                  <a:moveTo>
                    <a:pt x="7703610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03610" y="0"/>
                  </a:lnTo>
                  <a:cubicBezTo>
                    <a:pt x="7772190" y="0"/>
                    <a:pt x="7828069" y="55880"/>
                    <a:pt x="7828069" y="124460"/>
                  </a:cubicBezTo>
                  <a:lnTo>
                    <a:pt x="7828069" y="917181"/>
                  </a:lnTo>
                  <a:cubicBezTo>
                    <a:pt x="7828069" y="985761"/>
                    <a:pt x="7772190" y="1041641"/>
                    <a:pt x="7703610" y="1041641"/>
                  </a:cubicBezTo>
                  <a:close/>
                </a:path>
              </a:pathLst>
            </a:custGeom>
            <a:solidFill>
              <a:srgbClr val="C5E5DE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327835" y="6338111"/>
            <a:ext cx="7422123" cy="987623"/>
            <a:chOff x="0" y="0"/>
            <a:chExt cx="7828070" cy="10416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28069" cy="1041641"/>
            </a:xfrm>
            <a:custGeom>
              <a:avLst/>
              <a:gdLst/>
              <a:ahLst/>
              <a:cxnLst/>
              <a:rect l="l" t="t" r="r" b="b"/>
              <a:pathLst>
                <a:path w="7828069" h="1041641">
                  <a:moveTo>
                    <a:pt x="7703610" y="1041640"/>
                  </a:moveTo>
                  <a:lnTo>
                    <a:pt x="124460" y="1041640"/>
                  </a:lnTo>
                  <a:cubicBezTo>
                    <a:pt x="55880" y="1041640"/>
                    <a:pt x="0" y="985761"/>
                    <a:pt x="0" y="9171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03610" y="0"/>
                  </a:lnTo>
                  <a:cubicBezTo>
                    <a:pt x="7772190" y="0"/>
                    <a:pt x="7828069" y="55880"/>
                    <a:pt x="7828069" y="124460"/>
                  </a:cubicBezTo>
                  <a:lnTo>
                    <a:pt x="7828069" y="917181"/>
                  </a:lnTo>
                  <a:cubicBezTo>
                    <a:pt x="7828069" y="985761"/>
                    <a:pt x="7772190" y="1041641"/>
                    <a:pt x="7703610" y="1041641"/>
                  </a:cubicBezTo>
                  <a:close/>
                </a:path>
              </a:pathLst>
            </a:custGeom>
            <a:solidFill>
              <a:srgbClr val="C5E5DE"/>
            </a:solidFill>
          </p:spPr>
        </p:sp>
      </p:grpSp>
      <p:sp>
        <p:nvSpPr>
          <p:cNvPr id="11" name="Freeform 11"/>
          <p:cNvSpPr/>
          <p:nvPr/>
        </p:nvSpPr>
        <p:spPr>
          <a:xfrm rot="-9019887" flipH="1">
            <a:off x="-3834094" y="6405166"/>
            <a:ext cx="12155110" cy="5768152"/>
          </a:xfrm>
          <a:custGeom>
            <a:avLst/>
            <a:gdLst/>
            <a:ahLst/>
            <a:cxnLst/>
            <a:rect l="l" t="t" r="r" b="b"/>
            <a:pathLst>
              <a:path w="12155110" h="5768152">
                <a:moveTo>
                  <a:pt x="12155110" y="0"/>
                </a:moveTo>
                <a:lnTo>
                  <a:pt x="0" y="0"/>
                </a:lnTo>
                <a:lnTo>
                  <a:pt x="0" y="5768152"/>
                </a:lnTo>
                <a:lnTo>
                  <a:pt x="12155110" y="5768152"/>
                </a:lnTo>
                <a:lnTo>
                  <a:pt x="121551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670911" y="2749148"/>
            <a:ext cx="6781126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To improve user engagement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70911" y="4030713"/>
            <a:ext cx="6781126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to advertise a brand to viewers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78370" y="5072837"/>
            <a:ext cx="6781126" cy="91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to convey particular preferences of users to the channel owner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48333" y="6354403"/>
            <a:ext cx="6781126" cy="91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to create public interest &amp; raise likes &amp; views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008613"/>
            <a:ext cx="7292316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spc="-144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Purpose of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27835" y="998999"/>
            <a:ext cx="6931661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This Analysis can be created for a variety of reasons. Their </a:t>
            </a:r>
            <a:r>
              <a:rPr lang="en-US" sz="2799">
                <a:solidFill>
                  <a:srgbClr val="17407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purpose</a:t>
            </a:r>
            <a:r>
              <a:rPr lang="en-US" sz="2799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 might be: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28700" y="3924308"/>
            <a:ext cx="5712533" cy="5333992"/>
          </a:xfrm>
          <a:custGeom>
            <a:avLst/>
            <a:gdLst/>
            <a:ahLst/>
            <a:cxnLst/>
            <a:rect l="l" t="t" r="r" b="b"/>
            <a:pathLst>
              <a:path w="5712533" h="5333992">
                <a:moveTo>
                  <a:pt x="0" y="0"/>
                </a:moveTo>
                <a:lnTo>
                  <a:pt x="5712533" y="0"/>
                </a:lnTo>
                <a:lnTo>
                  <a:pt x="5712533" y="5333992"/>
                </a:lnTo>
                <a:lnTo>
                  <a:pt x="0" y="5333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888" r="-48" b="-3897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724891"/>
            <a:ext cx="13206042" cy="5050875"/>
          </a:xfrm>
          <a:custGeom>
            <a:avLst/>
            <a:gdLst/>
            <a:ahLst/>
            <a:cxnLst/>
            <a:rect l="l" t="t" r="r" b="b"/>
            <a:pathLst>
              <a:path w="13206042" h="5050875">
                <a:moveTo>
                  <a:pt x="0" y="0"/>
                </a:moveTo>
                <a:lnTo>
                  <a:pt x="13206042" y="0"/>
                </a:lnTo>
                <a:lnTo>
                  <a:pt x="13206042" y="5050876"/>
                </a:lnTo>
                <a:lnTo>
                  <a:pt x="0" y="50508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404162" y="5956693"/>
            <a:ext cx="7883838" cy="4330307"/>
          </a:xfrm>
          <a:custGeom>
            <a:avLst/>
            <a:gdLst/>
            <a:ahLst/>
            <a:cxnLst/>
            <a:rect l="l" t="t" r="r" b="b"/>
            <a:pathLst>
              <a:path w="7883838" h="4330307">
                <a:moveTo>
                  <a:pt x="0" y="0"/>
                </a:moveTo>
                <a:lnTo>
                  <a:pt x="7883838" y="0"/>
                </a:lnTo>
                <a:lnTo>
                  <a:pt x="7883838" y="4330307"/>
                </a:lnTo>
                <a:lnTo>
                  <a:pt x="0" y="4330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104775"/>
            <a:ext cx="11984419" cy="85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</a:pPr>
            <a:r>
              <a:rPr lang="en-US" sz="63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DATASET</a:t>
            </a:r>
          </a:p>
        </p:txBody>
      </p:sp>
      <p:pic>
        <p:nvPicPr>
          <p:cNvPr id="6" name="Song Analysis voiceover">
            <a:hlinkClick r:id="" action="ppaction://media"/>
            <a:extLst>
              <a:ext uri="{FF2B5EF4-FFF2-40B4-BE49-F238E27FC236}">
                <a16:creationId xmlns:a16="http://schemas.microsoft.com/office/drawing/2014/main" id="{A68FF00B-13F0-6058-5330-4A9D2663D9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39200" y="48387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91073" y="2909134"/>
            <a:ext cx="14705854" cy="6172942"/>
            <a:chOff x="0" y="0"/>
            <a:chExt cx="3873147" cy="16257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73147" cy="1625796"/>
            </a:xfrm>
            <a:custGeom>
              <a:avLst/>
              <a:gdLst/>
              <a:ahLst/>
              <a:cxnLst/>
              <a:rect l="l" t="t" r="r" b="b"/>
              <a:pathLst>
                <a:path w="3873147" h="1625796">
                  <a:moveTo>
                    <a:pt x="0" y="0"/>
                  </a:moveTo>
                  <a:lnTo>
                    <a:pt x="3873147" y="0"/>
                  </a:lnTo>
                  <a:lnTo>
                    <a:pt x="3873147" y="1625796"/>
                  </a:lnTo>
                  <a:lnTo>
                    <a:pt x="0" y="1625796"/>
                  </a:lnTo>
                  <a:close/>
                </a:path>
              </a:pathLst>
            </a:custGeom>
            <a:solidFill>
              <a:srgbClr val="C5E5D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3873147" cy="1692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 flipH="1">
            <a:off x="-6555625" y="-2440825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 flipH="1">
            <a:off x="14556625" y="7846175"/>
            <a:ext cx="10287000" cy="4881649"/>
          </a:xfrm>
          <a:custGeom>
            <a:avLst/>
            <a:gdLst/>
            <a:ahLst/>
            <a:cxnLst/>
            <a:rect l="l" t="t" r="r" b="b"/>
            <a:pathLst>
              <a:path w="10287000" h="4881649">
                <a:moveTo>
                  <a:pt x="10287000" y="0"/>
                </a:moveTo>
                <a:lnTo>
                  <a:pt x="0" y="0"/>
                </a:lnTo>
                <a:lnTo>
                  <a:pt x="0" y="4881650"/>
                </a:lnTo>
                <a:lnTo>
                  <a:pt x="10287000" y="488165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1876" y="5597071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7"/>
                </a:lnTo>
                <a:lnTo>
                  <a:pt x="0" y="57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1876" y="6628658"/>
            <a:ext cx="574387" cy="574387"/>
          </a:xfrm>
          <a:custGeom>
            <a:avLst/>
            <a:gdLst/>
            <a:ahLst/>
            <a:cxnLst/>
            <a:rect l="l" t="t" r="r" b="b"/>
            <a:pathLst>
              <a:path w="574387" h="574387">
                <a:moveTo>
                  <a:pt x="0" y="0"/>
                </a:moveTo>
                <a:lnTo>
                  <a:pt x="574387" y="0"/>
                </a:lnTo>
                <a:lnTo>
                  <a:pt x="574387" y="574386"/>
                </a:lnTo>
                <a:lnTo>
                  <a:pt x="0" y="5743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91073" y="1195399"/>
            <a:ext cx="1470585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174076"/>
                </a:solidFill>
                <a:latin typeface="Yeseva One"/>
                <a:ea typeface="Yeseva One"/>
                <a:cs typeface="Yeseva One"/>
                <a:sym typeface="Yeseva One"/>
              </a:rPr>
              <a:t>DATASET DESCRIPTION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91073" y="2979139"/>
            <a:ext cx="15252992" cy="617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5"/>
              </a:lnSpc>
            </a:pPr>
            <a:r>
              <a:rPr lang="en-US" sz="2517">
                <a:solidFill>
                  <a:srgbClr val="17407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1. video_id:</a:t>
            </a:r>
            <a:r>
              <a:rPr lang="en-US" sz="2517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 Unique identifier for each YouTube video.</a:t>
            </a:r>
          </a:p>
          <a:p>
            <a:pPr algn="l">
              <a:lnSpc>
                <a:spcPts val="3775"/>
              </a:lnSpc>
            </a:pPr>
            <a:r>
              <a:rPr lang="en-US" sz="2517">
                <a:solidFill>
                  <a:srgbClr val="17407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2. channelTitle:</a:t>
            </a:r>
            <a:r>
              <a:rPr lang="en-US" sz="2517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 Title of the YouTube channel publishing the song.</a:t>
            </a:r>
          </a:p>
          <a:p>
            <a:pPr algn="l">
              <a:lnSpc>
                <a:spcPts val="3775"/>
              </a:lnSpc>
            </a:pPr>
            <a:r>
              <a:rPr lang="en-US" sz="2517">
                <a:solidFill>
                  <a:srgbClr val="17407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3. title:</a:t>
            </a:r>
            <a:r>
              <a:rPr lang="en-US" sz="2517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 Title of the YouTube song video.</a:t>
            </a:r>
          </a:p>
          <a:p>
            <a:pPr algn="l">
              <a:lnSpc>
                <a:spcPts val="3775"/>
              </a:lnSpc>
            </a:pPr>
            <a:r>
              <a:rPr lang="en-US" sz="2517">
                <a:solidFill>
                  <a:srgbClr val="17407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4. description:</a:t>
            </a:r>
            <a:r>
              <a:rPr lang="en-US" sz="2517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 Description provided for the YouTube song video.</a:t>
            </a:r>
          </a:p>
          <a:p>
            <a:pPr algn="l">
              <a:lnSpc>
                <a:spcPts val="3775"/>
              </a:lnSpc>
            </a:pPr>
            <a:r>
              <a:rPr lang="en-US" sz="2517">
                <a:solidFill>
                  <a:srgbClr val="17407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5. tags:</a:t>
            </a:r>
            <a:r>
              <a:rPr lang="en-US" sz="2517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 Tags associated with the YouTube song video.</a:t>
            </a:r>
          </a:p>
          <a:p>
            <a:pPr algn="l">
              <a:lnSpc>
                <a:spcPts val="3775"/>
              </a:lnSpc>
            </a:pPr>
            <a:r>
              <a:rPr lang="en-US" sz="2517">
                <a:solidFill>
                  <a:srgbClr val="17407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6. publishedAt:</a:t>
            </a:r>
            <a:r>
              <a:rPr lang="en-US" sz="2517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 Date and time when the YouTube song video was published.</a:t>
            </a:r>
          </a:p>
          <a:p>
            <a:pPr algn="l">
              <a:lnSpc>
                <a:spcPts val="3775"/>
              </a:lnSpc>
            </a:pPr>
            <a:r>
              <a:rPr lang="en-US" sz="2517">
                <a:solidFill>
                  <a:srgbClr val="17407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7. viewCount:</a:t>
            </a:r>
            <a:r>
              <a:rPr lang="en-US" sz="2517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 Number of views received by the YouTube song video.</a:t>
            </a:r>
          </a:p>
          <a:p>
            <a:pPr algn="l">
              <a:lnSpc>
                <a:spcPts val="3775"/>
              </a:lnSpc>
            </a:pPr>
            <a:r>
              <a:rPr lang="en-US" sz="2517">
                <a:solidFill>
                  <a:srgbClr val="17407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8. likeCount:</a:t>
            </a:r>
            <a:r>
              <a:rPr lang="en-US" sz="2517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 Number of likes received by the YouTube song video.</a:t>
            </a:r>
          </a:p>
          <a:p>
            <a:pPr algn="l">
              <a:lnSpc>
                <a:spcPts val="3775"/>
              </a:lnSpc>
            </a:pPr>
            <a:r>
              <a:rPr lang="en-US" sz="2517">
                <a:solidFill>
                  <a:srgbClr val="17407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9. favoriteCount:</a:t>
            </a:r>
            <a:r>
              <a:rPr lang="en-US" sz="2517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 Number of times the YouTube song video has been marked as a favorite.</a:t>
            </a:r>
          </a:p>
          <a:p>
            <a:pPr algn="l">
              <a:lnSpc>
                <a:spcPts val="3775"/>
              </a:lnSpc>
            </a:pPr>
            <a:r>
              <a:rPr lang="en-US" sz="2517">
                <a:solidFill>
                  <a:srgbClr val="17407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10. commentCount:</a:t>
            </a:r>
            <a:r>
              <a:rPr lang="en-US" sz="2517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 Number of comments posted on the YouTube song video.</a:t>
            </a:r>
          </a:p>
          <a:p>
            <a:pPr algn="l">
              <a:lnSpc>
                <a:spcPts val="3775"/>
              </a:lnSpc>
            </a:pPr>
            <a:r>
              <a:rPr lang="en-US" sz="2517">
                <a:solidFill>
                  <a:srgbClr val="17407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11. duration:</a:t>
            </a:r>
            <a:r>
              <a:rPr lang="en-US" sz="2517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 Duration of the YouTube song video.</a:t>
            </a:r>
          </a:p>
          <a:p>
            <a:pPr algn="l">
              <a:lnSpc>
                <a:spcPts val="3775"/>
              </a:lnSpc>
            </a:pPr>
            <a:r>
              <a:rPr lang="en-US" sz="2517">
                <a:solidFill>
                  <a:srgbClr val="17407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12. definition:</a:t>
            </a:r>
            <a:r>
              <a:rPr lang="en-US" sz="2517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 Video definition or quality (e.g., HD, SD).</a:t>
            </a:r>
          </a:p>
          <a:p>
            <a:pPr marL="0" lvl="0" indent="0" algn="l">
              <a:lnSpc>
                <a:spcPts val="3775"/>
              </a:lnSpc>
              <a:spcBef>
                <a:spcPct val="0"/>
              </a:spcBef>
            </a:pPr>
            <a:r>
              <a:rPr lang="en-US" sz="2517">
                <a:solidFill>
                  <a:srgbClr val="17407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13. caption:</a:t>
            </a:r>
            <a:r>
              <a:rPr lang="en-US" sz="2517">
                <a:solidFill>
                  <a:srgbClr val="174076"/>
                </a:solidFill>
                <a:latin typeface="Kollektif"/>
                <a:ea typeface="Kollektif"/>
                <a:cs typeface="Kollektif"/>
                <a:sym typeface="Kollektif"/>
              </a:rPr>
              <a:t> Availability of captions for the YouTube song video.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718216" cy="10287000"/>
          </a:xfrm>
          <a:custGeom>
            <a:avLst/>
            <a:gdLst/>
            <a:ahLst/>
            <a:cxnLst/>
            <a:rect l="l" t="t" r="r" b="b"/>
            <a:pathLst>
              <a:path w="18718216" h="10287000">
                <a:moveTo>
                  <a:pt x="0" y="0"/>
                </a:moveTo>
                <a:lnTo>
                  <a:pt x="18718216" y="0"/>
                </a:lnTo>
                <a:lnTo>
                  <a:pt x="187182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87" t="-30744" r="-41959" b="-1938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524</Words>
  <Application>Microsoft Office PowerPoint</Application>
  <PresentationFormat>Custom</PresentationFormat>
  <Paragraphs>55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Canva Sans</vt:lpstr>
      <vt:lpstr>Kollektif Bold</vt:lpstr>
      <vt:lpstr>Arial</vt:lpstr>
      <vt:lpstr>Yeseva One</vt:lpstr>
      <vt:lpstr>Calibri</vt:lpstr>
      <vt:lpstr>Kollektif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Blue Green Illustrative English Media Documentary Film Conventions Presentation</dc:title>
  <cp:lastModifiedBy>Hi Anushka!</cp:lastModifiedBy>
  <cp:revision>2</cp:revision>
  <dcterms:created xsi:type="dcterms:W3CDTF">2006-08-16T00:00:00Z</dcterms:created>
  <dcterms:modified xsi:type="dcterms:W3CDTF">2024-07-06T19:31:59Z</dcterms:modified>
  <dc:identifier>DAGKK7-7D7s</dc:identifier>
</cp:coreProperties>
</file>